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9999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23023667612465401"/>
                  <c:y val="-1.029086371710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8758174980252201"/>
                  <c:y val="4.32296977319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0000"/>
                    </a:solidFill>
                    <a:latin typeface="Segoe UI Light" panose="020B0502040204020203" pitchFamily="34" charset="0"/>
                    <a:ea typeface="+mn-ea"/>
                    <a:cs typeface="Segoe UI Light" panose="020B0502040204020203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DB</c:v>
                </c:pt>
                <c:pt idx="1">
                  <c:v>DC</c:v>
                </c:pt>
                <c:pt idx="2">
                  <c:v>Hybrid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251</c:v>
                </c:pt>
                <c:pt idx="1">
                  <c:v>195</c:v>
                </c:pt>
                <c:pt idx="2">
                  <c:v>48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9999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0000"/>
                    </a:solidFill>
                    <a:latin typeface="Segoe UI Light" panose="020B0502040204020203" pitchFamily="34" charset="0"/>
                    <a:ea typeface="+mn-ea"/>
                    <a:cs typeface="Segoe UI Light" panose="020B0502040204020203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DB</c:v>
                </c:pt>
                <c:pt idx="1">
                  <c:v>DC</c:v>
                </c:pt>
                <c:pt idx="2">
                  <c:v>Hybrid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169</c:v>
                </c:pt>
                <c:pt idx="1">
                  <c:v>220</c:v>
                </c:pt>
                <c:pt idx="2">
                  <c:v>108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9999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Lbls>
            <c:dLbl>
              <c:idx val="1"/>
              <c:layout>
                <c:manualLayout>
                  <c:x val="-0.127906201536719"/>
                  <c:y val="-0.217610588438985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Segoe UI Light" panose="020B0502040204020203" pitchFamily="34" charset="0"/>
                      <a:ea typeface="+mn-ea"/>
                      <a:cs typeface="Segoe UI Light" panose="020B0502040204020203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345069056633199"/>
                  <c:y val="0.255308453612047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0000"/>
                    </a:solidFill>
                    <a:latin typeface="Segoe UI Light" panose="020B0502040204020203" pitchFamily="34" charset="0"/>
                    <a:ea typeface="+mn-ea"/>
                    <a:cs typeface="Segoe UI Light" panose="020B0502040204020203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DB</c:v>
                </c:pt>
                <c:pt idx="1">
                  <c:v>DC</c:v>
                </c:pt>
                <c:pt idx="2">
                  <c:v>Hybrid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382</c:v>
                </c:pt>
                <c:pt idx="2">
                  <c:v>84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9999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Lbls>
            <c:dLbl>
              <c:idx val="1"/>
              <c:layout>
                <c:manualLayout>
                  <c:x val="-2.5990990862757302E-2"/>
                  <c:y val="-0.2176363105894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Segoe UI Light" panose="020B0502040204020203" pitchFamily="34" charset="0"/>
                      <a:ea typeface="+mn-ea"/>
                      <a:cs typeface="Segoe UI Light" panose="020B0502040204020203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49745070073703"/>
                  <c:y val="0.2936198437538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0000"/>
                    </a:solidFill>
                    <a:latin typeface="Segoe UI Light" panose="020B0502040204020203" pitchFamily="34" charset="0"/>
                    <a:ea typeface="+mn-ea"/>
                    <a:cs typeface="Segoe UI Light" panose="020B0502040204020203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DB</c:v>
                </c:pt>
                <c:pt idx="1">
                  <c:v>DC</c:v>
                </c:pt>
                <c:pt idx="2">
                  <c:v>Hybrid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88</c:v>
                </c:pt>
                <c:pt idx="1">
                  <c:v>315</c:v>
                </c:pt>
                <c:pt idx="2">
                  <c:v>97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0.27526</cdr:x>
      <cdr:y>0.47986</cdr:y>
    </cdr:from>
    <cdr:to>
      <cdr:x>0.41775</cdr:x>
      <cdr:y>0.65651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5023" y="2088574"/>
          <a:ext cx="913659" cy="7688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SG" sz="4000" dirty="0" smtClean="0">
              <a:solidFill>
                <a:schemeClr val="bg1">
                  <a:lumMod val="85000"/>
                </a:schemeClr>
              </a:solidFill>
              <a:latin typeface="Helvetica Neue Medium"/>
              <a:cs typeface="Helvetica Neue Medium"/>
            </a:rPr>
            <a:t>DC</a:t>
          </a:r>
          <a:endParaRPr lang="en-SG" sz="1100" dirty="0">
            <a:solidFill>
              <a:schemeClr val="bg1">
                <a:lumMod val="85000"/>
              </a:schemeClr>
            </a:solidFill>
            <a:latin typeface="Helvetica Neue Medium"/>
            <a:cs typeface="Helvetica Neue Medium"/>
          </a:endParaRPr>
        </a:p>
      </cdr:txBody>
    </cdr:sp>
  </cdr:relSizeAnchor>
  <cdr:relSizeAnchor xmlns:cdr="http://schemas.openxmlformats.org/drawingml/2006/chartDrawing">
    <cdr:from>
      <cdr:x>0.55627</cdr:x>
      <cdr:y>0.26587</cdr:y>
    </cdr:from>
    <cdr:to>
      <cdr:x>0.7715</cdr:x>
      <cdr:y>0.44251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029948" y="1001890"/>
          <a:ext cx="1172348" cy="6656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SG" sz="4000" dirty="0">
              <a:solidFill>
                <a:schemeClr val="bg1">
                  <a:lumMod val="85000"/>
                </a:schemeClr>
              </a:solidFill>
              <a:latin typeface="Helvetica Neue Medium"/>
              <a:cs typeface="Helvetica Neue Medium"/>
            </a:rPr>
            <a:t>D</a:t>
          </a:r>
          <a:r>
            <a:rPr lang="en-SG" sz="4000" dirty="0" smtClean="0">
              <a:solidFill>
                <a:schemeClr val="bg1">
                  <a:lumMod val="85000"/>
                </a:schemeClr>
              </a:solidFill>
              <a:latin typeface="Helvetica Neue Medium"/>
              <a:cs typeface="Helvetica Neue Medium"/>
            </a:rPr>
            <a:t>B</a:t>
          </a:r>
          <a:endParaRPr lang="en-SG" sz="1100" dirty="0">
            <a:solidFill>
              <a:schemeClr val="bg1">
                <a:lumMod val="85000"/>
              </a:schemeClr>
            </a:solidFill>
            <a:latin typeface="Helvetica Neue Medium"/>
            <a:cs typeface="Helvetica Neue Medium"/>
          </a:endParaRPr>
        </a:p>
      </cdr:txBody>
    </cdr:sp>
  </cdr:relSizeAnchor>
  <cdr:relSizeAnchor xmlns:cdr="http://schemas.openxmlformats.org/drawingml/2006/chartDrawing">
    <cdr:from>
      <cdr:x>0.36354</cdr:x>
      <cdr:y>0.09426</cdr:y>
    </cdr:from>
    <cdr:to>
      <cdr:x>0.50604</cdr:x>
      <cdr:y>0.2709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31068" y="410247"/>
          <a:ext cx="913723" cy="7688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SG" sz="4000" dirty="0">
              <a:solidFill>
                <a:srgbClr val="000000"/>
              </a:solidFill>
              <a:latin typeface="Helvetica Neue Medium"/>
              <a:cs typeface="Helvetica Neue Medium"/>
            </a:rPr>
            <a:t>H</a:t>
          </a:r>
          <a:endParaRPr lang="en-SG" sz="1100" dirty="0">
            <a:solidFill>
              <a:srgbClr val="000000"/>
            </a:solidFill>
            <a:latin typeface="Helvetica Neue Medium"/>
            <a:cs typeface="Helvetica Neue Medium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0.38618</cdr:x>
      <cdr:y>0.54405</cdr:y>
    </cdr:from>
    <cdr:to>
      <cdr:x>0.52867</cdr:x>
      <cdr:y>0.7207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31460" y="2613719"/>
          <a:ext cx="1081637" cy="8486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SG" sz="4000" dirty="0" smtClean="0">
              <a:solidFill>
                <a:schemeClr val="bg1">
                  <a:lumMod val="85000"/>
                </a:schemeClr>
              </a:solidFill>
              <a:latin typeface="Helvetica Neue"/>
              <a:cs typeface="Helvetica Neue"/>
            </a:rPr>
            <a:t>DC</a:t>
          </a:r>
          <a:endParaRPr lang="en-SG" sz="1100" dirty="0">
            <a:solidFill>
              <a:schemeClr val="bg1">
                <a:lumMod val="85000"/>
              </a:schemeClr>
            </a:solidFill>
            <a:latin typeface="Helvetica Neue"/>
            <a:cs typeface="Helvetica Neue"/>
          </a:endParaRPr>
        </a:p>
      </cdr:txBody>
    </cdr:sp>
  </cdr:relSizeAnchor>
  <cdr:relSizeAnchor xmlns:cdr="http://schemas.openxmlformats.org/drawingml/2006/chartDrawing">
    <cdr:from>
      <cdr:x>0.58425</cdr:x>
      <cdr:y>0.21195</cdr:y>
    </cdr:from>
    <cdr:to>
      <cdr:x>0.76901</cdr:x>
      <cdr:y>0.38859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04947" y="852525"/>
          <a:ext cx="1076747" cy="7104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SG" sz="4000" dirty="0" smtClean="0">
              <a:solidFill>
                <a:schemeClr val="bg1">
                  <a:lumMod val="85000"/>
                </a:schemeClr>
              </a:solidFill>
              <a:latin typeface="Helvetica Neue"/>
              <a:cs typeface="Helvetica Neue"/>
            </a:rPr>
            <a:t>DB</a:t>
          </a:r>
          <a:endParaRPr lang="en-SG" sz="1100" dirty="0">
            <a:solidFill>
              <a:schemeClr val="bg1">
                <a:lumMod val="85000"/>
              </a:schemeClr>
            </a:solidFill>
            <a:latin typeface="Helvetica Neue"/>
            <a:cs typeface="Helvetica Neue"/>
          </a:endParaRPr>
        </a:p>
      </cdr:txBody>
    </cdr:sp>
  </cdr:relSizeAnchor>
  <cdr:relSizeAnchor xmlns:cdr="http://schemas.openxmlformats.org/drawingml/2006/chartDrawing">
    <cdr:from>
      <cdr:x>0.34195</cdr:x>
      <cdr:y>0.12962</cdr:y>
    </cdr:from>
    <cdr:to>
      <cdr:x>0.48445</cdr:x>
      <cdr:y>0.30626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92858" y="521371"/>
          <a:ext cx="830475" cy="7104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SG" sz="4000" dirty="0">
              <a:solidFill>
                <a:schemeClr val="bg1">
                  <a:lumMod val="85000"/>
                </a:schemeClr>
              </a:solidFill>
              <a:latin typeface="Helvetica Neue"/>
              <a:cs typeface="Helvetica Neue"/>
            </a:rPr>
            <a:t>H</a:t>
          </a:r>
          <a:endParaRPr lang="en-SG" sz="1100" dirty="0">
            <a:solidFill>
              <a:schemeClr val="bg1">
                <a:lumMod val="85000"/>
              </a:schemeClr>
            </a:solidFill>
            <a:latin typeface="Helvetica Neue"/>
            <a:cs typeface="Helvetica Neue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0.42883</cdr:x>
      <cdr:y>0.52557</cdr:y>
    </cdr:from>
    <cdr:to>
      <cdr:x>0.60758</cdr:x>
      <cdr:y>0.70222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3661" y="2167405"/>
          <a:ext cx="1064434" cy="7284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SG" sz="4000" dirty="0" smtClean="0">
              <a:solidFill>
                <a:schemeClr val="bg1">
                  <a:lumMod val="85000"/>
                </a:schemeClr>
              </a:solidFill>
              <a:latin typeface="Helvetica Neue"/>
              <a:cs typeface="Helvetica Neue"/>
            </a:rPr>
            <a:t>DC</a:t>
          </a:r>
          <a:endParaRPr lang="en-SG" sz="1100" dirty="0">
            <a:solidFill>
              <a:schemeClr val="bg1">
                <a:lumMod val="85000"/>
              </a:schemeClr>
            </a:solidFill>
            <a:latin typeface="Helvetica Neue"/>
            <a:cs typeface="Helvetica Neue"/>
          </a:endParaRPr>
        </a:p>
      </cdr:txBody>
    </cdr:sp>
  </cdr:relSizeAnchor>
  <cdr:relSizeAnchor xmlns:cdr="http://schemas.openxmlformats.org/drawingml/2006/chartDrawing">
    <cdr:from>
      <cdr:x>0.4832</cdr:x>
      <cdr:y>0.10098</cdr:y>
    </cdr:from>
    <cdr:to>
      <cdr:x>0.6545</cdr:x>
      <cdr:y>0.27762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877414" y="416428"/>
          <a:ext cx="1020081" cy="728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SG" sz="4000" dirty="0" smtClean="0">
              <a:solidFill>
                <a:schemeClr val="bg1">
                  <a:lumMod val="85000"/>
                </a:schemeClr>
              </a:solidFill>
              <a:latin typeface="Helvetica Neue"/>
              <a:cs typeface="Helvetica Neue"/>
            </a:rPr>
            <a:t>DB</a:t>
          </a:r>
          <a:endParaRPr lang="en-SG" sz="1100" dirty="0">
            <a:solidFill>
              <a:schemeClr val="bg1">
                <a:lumMod val="85000"/>
              </a:schemeClr>
            </a:solidFill>
            <a:latin typeface="Helvetica Neue"/>
            <a:cs typeface="Helvetica Neue"/>
          </a:endParaRPr>
        </a:p>
      </cdr:txBody>
    </cdr:sp>
  </cdr:relSizeAnchor>
  <cdr:relSizeAnchor xmlns:cdr="http://schemas.openxmlformats.org/drawingml/2006/chartDrawing">
    <cdr:from>
      <cdr:x>0.34687</cdr:x>
      <cdr:y>0.08682</cdr:y>
    </cdr:from>
    <cdr:to>
      <cdr:x>0.48937</cdr:x>
      <cdr:y>0.26346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065560" y="358024"/>
          <a:ext cx="848573" cy="7284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SG" sz="4000" dirty="0">
              <a:solidFill>
                <a:schemeClr val="tx1"/>
              </a:solidFill>
              <a:latin typeface="Helvetica Neue"/>
              <a:cs typeface="Helvetica Neue"/>
            </a:rPr>
            <a:t>H</a:t>
          </a:r>
          <a:endParaRPr lang="en-SG" sz="1100" dirty="0">
            <a:solidFill>
              <a:schemeClr val="tx1"/>
            </a:solidFill>
            <a:latin typeface="Helvetica Neue"/>
            <a:cs typeface="Helvetica Neue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0.42635</cdr:x>
      <cdr:y>0.55367</cdr:y>
    </cdr:from>
    <cdr:to>
      <cdr:x>0.6963</cdr:x>
      <cdr:y>0.74228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6495" y="2311400"/>
          <a:ext cx="1422400" cy="787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SG" sz="4000" dirty="0" smtClean="0">
              <a:solidFill>
                <a:schemeClr val="bg1">
                  <a:lumMod val="85000"/>
                </a:schemeClr>
              </a:solidFill>
              <a:latin typeface="Helvetica Neue"/>
              <a:cs typeface="Helvetica Neue"/>
            </a:rPr>
            <a:t>DC</a:t>
          </a:r>
          <a:endParaRPr lang="en-SG" sz="1100" dirty="0">
            <a:solidFill>
              <a:schemeClr val="bg1">
                <a:lumMod val="85000"/>
              </a:schemeClr>
            </a:solidFill>
            <a:latin typeface="Helvetica Neue"/>
            <a:cs typeface="Helvetica Neue"/>
          </a:endParaRPr>
        </a:p>
      </cdr:txBody>
    </cdr:sp>
  </cdr:relSizeAnchor>
  <cdr:relSizeAnchor xmlns:cdr="http://schemas.openxmlformats.org/drawingml/2006/chartDrawing">
    <cdr:from>
      <cdr:x>0.52259</cdr:x>
      <cdr:y>0.08271</cdr:y>
    </cdr:from>
    <cdr:to>
      <cdr:x>0.71559</cdr:x>
      <cdr:y>0.25935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753569" y="345283"/>
          <a:ext cx="1016925" cy="7374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SG" sz="4000" dirty="0" smtClean="0">
              <a:solidFill>
                <a:schemeClr val="bg1">
                  <a:lumMod val="85000"/>
                </a:schemeClr>
              </a:solidFill>
              <a:latin typeface="Helvetica Neue"/>
              <a:cs typeface="Helvetica Neue"/>
            </a:rPr>
            <a:t>DB</a:t>
          </a:r>
          <a:endParaRPr lang="en-SG" sz="1100" dirty="0">
            <a:solidFill>
              <a:schemeClr val="bg1">
                <a:lumMod val="85000"/>
              </a:schemeClr>
            </a:solidFill>
            <a:latin typeface="Helvetica Neue"/>
            <a:cs typeface="Helvetica Neue"/>
          </a:endParaRPr>
        </a:p>
      </cdr:txBody>
    </cdr:sp>
  </cdr:relSizeAnchor>
  <cdr:relSizeAnchor xmlns:cdr="http://schemas.openxmlformats.org/drawingml/2006/chartDrawing">
    <cdr:from>
      <cdr:x>0.31943</cdr:x>
      <cdr:y>0.14225</cdr:y>
    </cdr:from>
    <cdr:to>
      <cdr:x>0.46193</cdr:x>
      <cdr:y>0.31889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683127" y="593850"/>
          <a:ext cx="750846" cy="7374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SG" sz="4000" dirty="0">
              <a:solidFill>
                <a:schemeClr val="tx1"/>
              </a:solidFill>
              <a:latin typeface="Helvetica Neue"/>
              <a:cs typeface="Helvetica Neue"/>
            </a:rPr>
            <a:t>H</a:t>
          </a:r>
          <a:endParaRPr lang="en-SG" sz="1100" dirty="0">
            <a:solidFill>
              <a:schemeClr val="tx1"/>
            </a:solidFill>
            <a:latin typeface="Helvetica Neue"/>
            <a:cs typeface="Helvetica Neue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8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E9F262C-8AA1-4DEE-A142-8A4C28A6FCB4}" type="datetimeFigureOut">
              <a:rPr lang="en-PH">
                <a:solidFill>
                  <a:prstClr val="black"/>
                </a:solidFill>
              </a:rPr>
              <a:pPr/>
              <a:t>6/17/2016</a:t>
            </a:fld>
            <a:endParaRPr lang="en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PH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5676C63-976F-4F4C-B56C-423A36DD2723}" type="slidenum">
              <a:rPr lang="en-PH">
                <a:solidFill>
                  <a:prstClr val="black"/>
                </a:solidFill>
              </a:rPr>
              <a:pPr/>
              <a:t>‹#›</a:t>
            </a:fld>
            <a:endParaRPr lang="en-P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46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23176" y="6310818"/>
            <a:ext cx="6968825" cy="414369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7924800" y="6197600"/>
              <a:ext cx="4025900" cy="292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8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70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31"/>
            <a:ext cx="2628900" cy="581183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10" y="365131"/>
            <a:ext cx="7734300" cy="581183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23176" y="6310818"/>
            <a:ext cx="6968825" cy="414369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7924800" y="6197600"/>
              <a:ext cx="4025900" cy="292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8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568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23176" y="6310818"/>
            <a:ext cx="6968825" cy="414369"/>
            <a:chOff x="6724081" y="6197600"/>
            <a:chExt cx="5226619" cy="34530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 userDrawn="1"/>
          </p:nvSpPr>
          <p:spPr>
            <a:xfrm>
              <a:off x="7924800" y="6197600"/>
              <a:ext cx="4025900" cy="292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8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074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911555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885683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46035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76245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72754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459999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682631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E9F262C-8AA1-4DEE-A142-8A4C28A6FCB4}" type="datetimeFigureOut">
              <a:rPr lang="en-PH">
                <a:solidFill>
                  <a:prstClr val="black"/>
                </a:solidFill>
              </a:rPr>
              <a:pPr/>
              <a:t>6/17/2016</a:t>
            </a:fld>
            <a:endParaRPr lang="en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PH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5676C63-976F-4F4C-B56C-423A36DD2723}" type="slidenum">
              <a:rPr lang="en-PH">
                <a:solidFill>
                  <a:prstClr val="black"/>
                </a:solidFill>
              </a:rPr>
              <a:pPr/>
              <a:t>‹#›</a:t>
            </a:fld>
            <a:endParaRPr lang="en-PH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23176" y="6310818"/>
            <a:ext cx="6968825" cy="414369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7924800" y="6197600"/>
              <a:ext cx="4025900" cy="292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8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890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07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90253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12009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779703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179991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234300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654095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18539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97183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7859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5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6583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4645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8340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6118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69370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91969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277035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67198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3301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13879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23176" y="6310818"/>
            <a:ext cx="6968825" cy="414369"/>
            <a:chOff x="6724081" y="6197600"/>
            <a:chExt cx="5226619" cy="34530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7924800" y="6197600"/>
              <a:ext cx="4025900" cy="292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8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895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238486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61175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3160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155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88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2022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5839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9566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25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161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8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0" y="1681163"/>
            <a:ext cx="5183188" cy="823912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8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0" y="2505077"/>
            <a:ext cx="5183188" cy="36845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8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571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1410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646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292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7249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22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7294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1715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37944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0372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57268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223176" y="6310818"/>
            <a:ext cx="6968825" cy="414369"/>
            <a:chOff x="6724081" y="6197600"/>
            <a:chExt cx="5226619" cy="34530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 userDrawn="1"/>
          </p:nvSpPr>
          <p:spPr>
            <a:xfrm>
              <a:off x="7924800" y="6197600"/>
              <a:ext cx="4025900" cy="292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8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192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49354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Draft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195219"/>
            <a:ext cx="11562736" cy="66278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PH" sz="4000" b="1" kern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94885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E9F262C-8AA1-4DEE-A142-8A4C28A6FCB4}" type="datetimeFigureOut">
              <a:rPr lang="en-PH">
                <a:solidFill>
                  <a:prstClr val="black"/>
                </a:solidFill>
              </a:rPr>
              <a:pPr/>
              <a:t>6/17/2016</a:t>
            </a:fld>
            <a:endParaRPr lang="en-PH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PH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5676C63-976F-4F4C-B56C-423A36DD2723}" type="slidenum">
              <a:rPr lang="en-PH">
                <a:solidFill>
                  <a:prstClr val="black"/>
                </a:solidFill>
              </a:rPr>
              <a:pPr/>
              <a:t>‹#›</a:t>
            </a:fld>
            <a:endParaRPr lang="en-PH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23176" y="6310818"/>
            <a:ext cx="6968825" cy="414369"/>
            <a:chOff x="6724081" y="6197600"/>
            <a:chExt cx="5226619" cy="34530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 userDrawn="1"/>
          </p:nvSpPr>
          <p:spPr>
            <a:xfrm>
              <a:off x="7924800" y="6197600"/>
              <a:ext cx="4025900" cy="292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8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040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5"/>
            <a:ext cx="3932237" cy="3811588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440"/>
            </a:lvl1pPr>
            <a:lvl2pPr marL="411480" indent="0">
              <a:buNone/>
              <a:defRPr sz="1320"/>
            </a:lvl2pPr>
            <a:lvl3pPr marL="822960" indent="0">
              <a:buNone/>
              <a:defRPr sz="1080"/>
            </a:lvl3pPr>
            <a:lvl4pPr marL="1234440" indent="0">
              <a:buNone/>
              <a:defRPr sz="960"/>
            </a:lvl4pPr>
            <a:lvl5pPr marL="1645920" indent="0">
              <a:buNone/>
              <a:defRPr sz="960"/>
            </a:lvl5pPr>
            <a:lvl6pPr marL="2057400" indent="0">
              <a:buNone/>
              <a:defRPr sz="960"/>
            </a:lvl6pPr>
            <a:lvl7pPr marL="2468880" indent="0">
              <a:buNone/>
              <a:defRPr sz="960"/>
            </a:lvl7pPr>
            <a:lvl8pPr marL="2880360" indent="0">
              <a:buNone/>
              <a:defRPr sz="960"/>
            </a:lvl8pPr>
            <a:lvl9pPr marL="3291840" indent="0">
              <a:buNone/>
              <a:defRPr sz="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23176" y="6310818"/>
            <a:ext cx="6968825" cy="414369"/>
            <a:chOff x="6724081" y="6197600"/>
            <a:chExt cx="5226619" cy="34530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7924800" y="6197600"/>
              <a:ext cx="4025900" cy="292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8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055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5"/>
            <a:ext cx="3932237" cy="3811588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440"/>
            </a:lvl1pPr>
            <a:lvl2pPr marL="411480" indent="0">
              <a:buNone/>
              <a:defRPr sz="1320"/>
            </a:lvl2pPr>
            <a:lvl3pPr marL="822960" indent="0">
              <a:buNone/>
              <a:defRPr sz="1080"/>
            </a:lvl3pPr>
            <a:lvl4pPr marL="1234440" indent="0">
              <a:buNone/>
              <a:defRPr sz="960"/>
            </a:lvl4pPr>
            <a:lvl5pPr marL="1645920" indent="0">
              <a:buNone/>
              <a:defRPr sz="960"/>
            </a:lvl5pPr>
            <a:lvl6pPr marL="2057400" indent="0">
              <a:buNone/>
              <a:defRPr sz="960"/>
            </a:lvl6pPr>
            <a:lvl7pPr marL="2468880" indent="0">
              <a:buNone/>
              <a:defRPr sz="960"/>
            </a:lvl7pPr>
            <a:lvl8pPr marL="2880360" indent="0">
              <a:buNone/>
              <a:defRPr sz="960"/>
            </a:lvl8pPr>
            <a:lvl9pPr marL="3291840" indent="0">
              <a:buNone/>
              <a:defRPr sz="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542AF0D-98A1-45EC-9B39-8DA5DA2A838C}" type="datetimeFigureOut">
              <a:rPr lang="en-US">
                <a:solidFill>
                  <a:prstClr val="black"/>
                </a:solidFill>
              </a:rPr>
              <a:pPr/>
              <a:t>6/17/2016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DDB1BA58-4173-4A8B-AC77-CDB9277367A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23176" y="6310818"/>
            <a:ext cx="6968825" cy="414369"/>
            <a:chOff x="6724081" y="6197600"/>
            <a:chExt cx="5226619" cy="34530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7924800" y="6197600"/>
              <a:ext cx="4025900" cy="292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8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983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image" Target="../media/image2.jp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kandinsky_gugg_0910_24-142FA3C76BB7EFA33CC.jpg"/>
          <p:cNvPicPr>
            <a:picLocks noChangeAspect="1"/>
          </p:cNvPicPr>
          <p:nvPr/>
        </p:nvPicPr>
        <p:blipFill rotWithShape="1">
          <a:blip r:embed="rId6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" y="0"/>
            <a:ext cx="2523887" cy="6858000"/>
          </a:xfrm>
          <a:prstGeom prst="rect">
            <a:avLst/>
          </a:prstGeom>
        </p:spPr>
      </p:pic>
      <p:pic>
        <p:nvPicPr>
          <p:cNvPr id="3" name="Picture 2" descr="kandinsky_gugg_0910_24-142FA3C76BB7EFA33CC.jpg"/>
          <p:cNvPicPr>
            <a:picLocks noChangeAspect="1"/>
          </p:cNvPicPr>
          <p:nvPr userDrawn="1"/>
        </p:nvPicPr>
        <p:blipFill rotWithShape="1"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5" r="4793"/>
          <a:stretch/>
        </p:blipFill>
        <p:spPr>
          <a:xfrm>
            <a:off x="0" y="0"/>
            <a:ext cx="2768600" cy="685800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724081" y="6342743"/>
            <a:ext cx="5226619" cy="345307"/>
            <a:chOff x="6724081" y="6197600"/>
            <a:chExt cx="5226619" cy="34530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5" cstate="print">
              <a:extLst>
                <a:ext uri="{BEBA8EAE-BF5A-486C-A8C5-ECC9F3942E4B}">
                  <a14:imgProps xmlns:a14="http://schemas.microsoft.com/office/drawing/2010/main">
                    <a14:imgLayer r:embed="rId66">
                      <a14:imgEffect>
                        <a14:backgroundRemoval t="8387" b="88387" l="3993" r="95139">
                          <a14:foregroundMark x1="19792" y1="28387" x2="19792" y2="28387"/>
                          <a14:foregroundMark x1="15972" y1="42581" x2="15972" y2="42581"/>
                          <a14:foregroundMark x1="5903" y1="71613" x2="5903" y2="71613"/>
                          <a14:foregroundMark x1="43576" y1="36774" x2="43576" y2="36774"/>
                          <a14:foregroundMark x1="43576" y1="13548" x2="43576" y2="13548"/>
                          <a14:foregroundMark x1="47049" y1="55484" x2="47049" y2="55484"/>
                          <a14:foregroundMark x1="56771" y1="29677" x2="56771" y2="29677"/>
                          <a14:foregroundMark x1="67188" y1="45161" x2="67188" y2="45161"/>
                          <a14:foregroundMark x1="75868" y1="47097" x2="75868" y2="47097"/>
                          <a14:foregroundMark x1="76215" y1="13548" x2="76215" y2="13548"/>
                          <a14:foregroundMark x1="80382" y1="48387" x2="80382" y2="48387"/>
                          <a14:foregroundMark x1="87500" y1="36774" x2="87500" y2="36774"/>
                          <a14:foregroundMark x1="30035" y1="29677" x2="30035" y2="29677"/>
                          <a14:foregroundMark x1="38889" y1="34194" x2="38889" y2="34194"/>
                          <a14:foregroundMark x1="48264" y1="34194" x2="48264" y2="34194"/>
                          <a14:foregroundMark x1="39236" y1="52903" x2="39236" y2="52903"/>
                          <a14:foregroundMark x1="10938" y1="80000" x2="10938" y2="80000"/>
                          <a14:foregroundMark x1="23785" y1="75484" x2="23785" y2="75484"/>
                          <a14:foregroundMark x1="31076" y1="76129" x2="31076" y2="76129"/>
                          <a14:foregroundMark x1="34201" y1="73548" x2="34201" y2="73548"/>
                          <a14:foregroundMark x1="28472" y1="80000" x2="28472" y2="80000"/>
                          <a14:foregroundMark x1="31944" y1="43226" x2="31944" y2="43226"/>
                          <a14:foregroundMark x1="29514" y1="74839" x2="29514" y2="74839"/>
                          <a14:foregroundMark x1="25174" y1="84516" x2="25174" y2="84516"/>
                          <a14:foregroundMark x1="25694" y1="73548" x2="25694" y2="73548"/>
                          <a14:foregroundMark x1="31424" y1="80000" x2="31424" y2="80000"/>
                          <a14:foregroundMark x1="33854" y1="81290" x2="33854" y2="81290"/>
                          <a14:foregroundMark x1="40799" y1="73548" x2="40799" y2="73548"/>
                          <a14:foregroundMark x1="40278" y1="85161" x2="40278" y2="85161"/>
                          <a14:foregroundMark x1="43924" y1="76129" x2="43924" y2="76129"/>
                          <a14:foregroundMark x1="49306" y1="77419" x2="49306" y2="77419"/>
                          <a14:foregroundMark x1="49132" y1="81290" x2="49132" y2="81290"/>
                          <a14:foregroundMark x1="53472" y1="76129" x2="53472" y2="76129"/>
                          <a14:foregroundMark x1="54340" y1="74194" x2="54340" y2="74194"/>
                          <a14:foregroundMark x1="56944" y1="78710" x2="56944" y2="78710"/>
                          <a14:foregroundMark x1="59896" y1="77419" x2="59896" y2="77419"/>
                          <a14:foregroundMark x1="67188" y1="83226" x2="67188" y2="83226"/>
                          <a14:foregroundMark x1="73264" y1="73548" x2="73264" y2="73548"/>
                          <a14:foregroundMark x1="74479" y1="83871" x2="74479" y2="83871"/>
                          <a14:foregroundMark x1="76910" y1="75484" x2="76910" y2="75484"/>
                          <a14:foregroundMark x1="83681" y1="74194" x2="83681" y2="74194"/>
                          <a14:foregroundMark x1="87500" y1="83871" x2="87500" y2="83871"/>
                          <a14:foregroundMark x1="93924" y1="74839" x2="93924" y2="74839"/>
                          <a14:foregroundMark x1="50868" y1="84516" x2="50868" y2="84516"/>
                          <a14:foregroundMark x1="91840" y1="30968" x2="91840" y2="30968"/>
                          <a14:foregroundMark x1="64931" y1="30968" x2="64931" y2="30968"/>
                          <a14:foregroundMark x1="64583" y1="30968" x2="64583" y2="30968"/>
                          <a14:foregroundMark x1="47396" y1="43871" x2="47396" y2="43871"/>
                          <a14:foregroundMark x1="39410" y1="59355" x2="39410" y2="59355"/>
                          <a14:foregroundMark x1="8333" y1="80000" x2="8333" y2="80000"/>
                          <a14:foregroundMark x1="71007" y1="43871" x2="71007" y2="43871"/>
                          <a14:foregroundMark x1="25174" y1="49677" x2="25174" y2="49677"/>
                        </a14:backgroundRemoval>
                      </a14:imgEffect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white">
                      <a:lumMod val="50000"/>
                    </a:prstClr>
                  </a:solidFill>
                </a:rPr>
                <a:t>A tradition of excellence spanning half a century.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683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57"/>
          <p:cNvGraphicFramePr>
            <a:graphicFrameLocks noGrp="1"/>
          </p:cNvGraphicFramePr>
          <p:nvPr>
            <p:extLst/>
          </p:nvPr>
        </p:nvGraphicFramePr>
        <p:xfrm>
          <a:off x="3454400" y="1314292"/>
          <a:ext cx="7819292" cy="493593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4937"/>
                <a:gridCol w="2889703"/>
                <a:gridCol w="2874652"/>
              </a:tblGrid>
              <a:tr h="53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BASIS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DB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669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Benefit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Not readily known, depends on fund performance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Readily determined, formula based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66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Contribution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Known and required monthly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Flexible funding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10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Cost disclosed in FS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Defined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Actuarial Valuation– sensitive to market forces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537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Investment Risk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Employee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Employer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10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Admin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Individual Accounting &amp;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Earnings Allocation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No Individual Accounting &amp; No Earning Allocation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654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Employee Contribution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Suitable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Not Suitable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654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Practice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Prevalent in most parts of the world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Prevalent in the Philippines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Segoe UI Semilight" panose="020B0402040204020203" pitchFamily="34" charset="0"/>
                        <a:ea typeface="ＭＳ Ｐゴシック" charset="-128"/>
                        <a:cs typeface="Segoe UI Semilight" panose="020B04020402040202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64000" y="355600"/>
            <a:ext cx="637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800000"/>
                </a:solidFill>
                <a:latin typeface="Helvetica Neue Medium"/>
                <a:cs typeface="Helvetica Neue Medium"/>
              </a:rPr>
              <a:t>DC</a:t>
            </a:r>
            <a:r>
              <a:rPr lang="en-US" sz="4000" dirty="0" smtClean="0">
                <a:latin typeface="Helvetica Neue Medium"/>
                <a:cs typeface="Helvetica Neue Medium"/>
              </a:rPr>
              <a:t> </a:t>
            </a:r>
            <a:r>
              <a:rPr lang="en-US" sz="2400" dirty="0" err="1" smtClean="0">
                <a:latin typeface="Helvetica Neue"/>
                <a:cs typeface="Helvetica Neue"/>
              </a:rPr>
              <a:t>vs</a:t>
            </a:r>
            <a:r>
              <a:rPr lang="en-US" sz="4000" dirty="0" smtClean="0">
                <a:latin typeface="Helvetica Neue Medium"/>
                <a:cs typeface="Helvetica Neue Medium"/>
              </a:rPr>
              <a:t> </a:t>
            </a:r>
            <a:r>
              <a:rPr lang="en-US" sz="4000" dirty="0" smtClean="0">
                <a:solidFill>
                  <a:srgbClr val="009999"/>
                </a:solidFill>
                <a:latin typeface="Helvetica Neue Medium"/>
                <a:cs typeface="Helvetica Neue Medium"/>
              </a:rPr>
              <a:t>DB</a:t>
            </a:r>
            <a:endParaRPr lang="en-US" sz="4000" dirty="0">
              <a:solidFill>
                <a:srgbClr val="009999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724081" y="6350000"/>
            <a:ext cx="5226619" cy="345307"/>
            <a:chOff x="6724081" y="6197600"/>
            <a:chExt cx="5226619" cy="34530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000"/>
                      </a14:imgEffect>
                      <a14:imgEffect>
                        <a14:brightnessContrast contras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4081" y="6212536"/>
              <a:ext cx="1226119" cy="330371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7924800" y="6197600"/>
              <a:ext cx="402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>
                      <a:lumMod val="50000"/>
                    </a:schemeClr>
                  </a:solidFill>
                </a:rPr>
                <a:t>A tradition of excellence spanning half a century.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910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188613" y="5368801"/>
            <a:ext cx="4412587" cy="574799"/>
          </a:xfrm>
          <a:prstGeom prst="rect">
            <a:avLst/>
          </a:prstGeom>
          <a:noFill/>
          <a:ln w="4762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2400" dirty="0">
                <a:ln>
                  <a:solidFill>
                    <a:srgbClr val="04045C"/>
                  </a:solidFill>
                </a:ln>
                <a:solidFill>
                  <a:srgbClr val="04045C"/>
                </a:solidFill>
                <a:latin typeface="Helvetica Neue Medium"/>
                <a:ea typeface="Helvetica Neue Medium"/>
              </a:rPr>
              <a:t>FORTUNE 500 COMPANIES</a:t>
            </a:r>
          </a:p>
        </p:txBody>
      </p:sp>
      <p:graphicFrame>
        <p:nvGraphicFramePr>
          <p:cNvPr id="7" name="Content Placeholder 13"/>
          <p:cNvGraphicFramePr>
            <a:graphicFrameLocks noGrp="1"/>
          </p:cNvGraphicFramePr>
          <p:nvPr>
            <p:ph idx="1"/>
            <p:extLst/>
          </p:nvPr>
        </p:nvGraphicFramePr>
        <p:xfrm>
          <a:off x="2122304" y="1643965"/>
          <a:ext cx="5623560" cy="386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3661349" y="1150253"/>
            <a:ext cx="2209800" cy="488950"/>
          </a:xfrm>
          <a:prstGeom prst="round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SG" sz="3200" b="0" dirty="0" smtClean="0">
                <a:solidFill>
                  <a:srgbClr val="000000"/>
                </a:solidFill>
                <a:latin typeface="Helvetica Neue"/>
                <a:cs typeface="Helvetica Neue"/>
              </a:rPr>
              <a:t>1998</a:t>
            </a:r>
            <a:endParaRPr lang="en-SG" sz="3200" b="0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9467" y="299525"/>
            <a:ext cx="568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Helvetica Neue Medium"/>
                <a:cs typeface="Helvetica Neue Medium"/>
              </a:rPr>
              <a:t>Global Market Trends</a:t>
            </a:r>
          </a:p>
        </p:txBody>
      </p:sp>
      <p:graphicFrame>
        <p:nvGraphicFramePr>
          <p:cNvPr id="13" name="Content Placeholder 13"/>
          <p:cNvGraphicFramePr>
            <a:graphicFrameLocks/>
          </p:cNvGraphicFramePr>
          <p:nvPr>
            <p:extLst/>
          </p:nvPr>
        </p:nvGraphicFramePr>
        <p:xfrm>
          <a:off x="7076719" y="1645920"/>
          <a:ext cx="5624695" cy="3869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8784167" y="1239966"/>
            <a:ext cx="2209800" cy="488577"/>
          </a:xfrm>
          <a:prstGeom prst="round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SG" sz="3200" b="0" dirty="0" smtClean="0">
                <a:solidFill>
                  <a:srgbClr val="000000"/>
                </a:solidFill>
                <a:latin typeface="Helvetica Neue"/>
                <a:cs typeface="Helvetica Neue"/>
              </a:rPr>
              <a:t>2003</a:t>
            </a:r>
            <a:endParaRPr lang="en-SG" sz="3200" b="0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723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934613" y="5521201"/>
            <a:ext cx="4412587" cy="574799"/>
          </a:xfrm>
          <a:prstGeom prst="rect">
            <a:avLst/>
          </a:prstGeom>
          <a:noFill/>
          <a:ln w="4762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2400" dirty="0">
                <a:ln>
                  <a:solidFill>
                    <a:srgbClr val="04045C"/>
                  </a:solidFill>
                </a:ln>
                <a:solidFill>
                  <a:srgbClr val="04045C"/>
                </a:solidFill>
                <a:latin typeface="Helvetica Neue Medium"/>
                <a:ea typeface="Helvetica Neue Medium"/>
              </a:rPr>
              <a:t>FORTUNE 500 COMPANIES</a:t>
            </a:r>
          </a:p>
        </p:txBody>
      </p:sp>
      <p:graphicFrame>
        <p:nvGraphicFramePr>
          <p:cNvPr id="19" name="Content Placeholder 13"/>
          <p:cNvGraphicFramePr>
            <a:graphicFrameLocks noGrp="1"/>
          </p:cNvGraphicFramePr>
          <p:nvPr>
            <p:ph idx="1"/>
            <p:extLst/>
          </p:nvPr>
        </p:nvGraphicFramePr>
        <p:xfrm>
          <a:off x="7077456" y="1645920"/>
          <a:ext cx="5623560" cy="386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3679812" y="1078197"/>
            <a:ext cx="2209800" cy="488950"/>
          </a:xfrm>
          <a:prstGeom prst="round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SG" sz="3200" b="0" dirty="0" smtClean="0">
                <a:solidFill>
                  <a:srgbClr val="000000"/>
                </a:solidFill>
                <a:latin typeface="Helvetica Neue"/>
                <a:cs typeface="Helvetica Neue"/>
              </a:rPr>
              <a:t>2008</a:t>
            </a:r>
            <a:endParaRPr lang="en-SG" sz="3200" b="0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01066" y="287867"/>
            <a:ext cx="5604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Helvetica Neue Medium"/>
                <a:cs typeface="Helvetica Neue Medium"/>
              </a:rPr>
              <a:t>Global Market Trends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01099" y="1171921"/>
            <a:ext cx="2209800" cy="488577"/>
          </a:xfrm>
          <a:prstGeom prst="roundRect">
            <a:avLst/>
          </a:prstGeom>
        </p:spPr>
        <p:txBody>
          <a:bodyPr>
            <a:normAutofit fontScale="90000" lnSpcReduction="20000"/>
          </a:bodyPr>
          <a:lstStyle>
            <a:lvl1pPr algn="ctr" defTabSz="822960">
              <a:lnSpc>
                <a:spcPct val="90000"/>
              </a:lnSpc>
              <a:spcBef>
                <a:spcPct val="0"/>
              </a:spcBef>
              <a:buNone/>
              <a:defRPr sz="3200" b="0">
                <a:solidFill>
                  <a:srgbClr val="000000"/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r>
              <a:rPr lang="en-SG" dirty="0"/>
              <a:t>2013</a:t>
            </a:r>
          </a:p>
        </p:txBody>
      </p:sp>
      <p:graphicFrame>
        <p:nvGraphicFramePr>
          <p:cNvPr id="18" name="Content Placeholder 13"/>
          <p:cNvGraphicFramePr>
            <a:graphicFrameLocks/>
          </p:cNvGraphicFramePr>
          <p:nvPr>
            <p:extLst/>
          </p:nvPr>
        </p:nvGraphicFramePr>
        <p:xfrm>
          <a:off x="2121408" y="1645920"/>
          <a:ext cx="5623560" cy="386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33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G_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G Corp Profile Deck" id="{153F6CAD-E8D0-4ECD-9568-1F5479D66E04}" vid="{5E7B4611-7246-4B29-B63F-291C7465EF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Helvetica Neue</vt:lpstr>
      <vt:lpstr>Helvetica Neue Medium</vt:lpstr>
      <vt:lpstr>Segoe UI Light</vt:lpstr>
      <vt:lpstr>Segoe UI Semilight</vt:lpstr>
      <vt:lpstr>Verdana</vt:lpstr>
      <vt:lpstr>MCG_THEME</vt:lpstr>
      <vt:lpstr>PowerPoint Presentation</vt:lpstr>
      <vt:lpstr>1998</vt:lpstr>
      <vt:lpstr>2008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1998</dc:title>
  <dc:creator>Arcee Cordova</dc:creator>
  <cp:lastModifiedBy>Arcee Cordova</cp:lastModifiedBy>
  <cp:revision>2</cp:revision>
  <dcterms:created xsi:type="dcterms:W3CDTF">2016-06-17T03:14:47Z</dcterms:created>
  <dcterms:modified xsi:type="dcterms:W3CDTF">2016-06-17T03:52:27Z</dcterms:modified>
</cp:coreProperties>
</file>